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58" r:id="rId5"/>
    <p:sldId id="259" r:id="rId6"/>
    <p:sldId id="262" r:id="rId7"/>
    <p:sldId id="263" r:id="rId8"/>
    <p:sldId id="267" r:id="rId9"/>
    <p:sldId id="268" r:id="rId10"/>
    <p:sldId id="269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3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FCD8AF6-89CD-4B51-8D7F-01A9B7892829}" type="datetimeFigureOut">
              <a:rPr lang="en-AU" smtClean="0"/>
              <a:t>7/07/2013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C5F4F3D-8000-4FA7-AE83-4B56020FF1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8AF6-89CD-4B51-8D7F-01A9B7892829}" type="datetimeFigureOut">
              <a:rPr lang="en-AU" smtClean="0"/>
              <a:t>7/07/2013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F3D-8000-4FA7-AE83-4B56020FF1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8AF6-89CD-4B51-8D7F-01A9B7892829}" type="datetimeFigureOut">
              <a:rPr lang="en-AU" smtClean="0"/>
              <a:t>7/07/2013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F3D-8000-4FA7-AE83-4B56020FF1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8AF6-89CD-4B51-8D7F-01A9B7892829}" type="datetimeFigureOut">
              <a:rPr lang="en-AU" smtClean="0"/>
              <a:t>7/07/2013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F3D-8000-4FA7-AE83-4B56020FF1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8AF6-89CD-4B51-8D7F-01A9B7892829}" type="datetimeFigureOut">
              <a:rPr lang="en-AU" smtClean="0"/>
              <a:t>7/07/2013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F3D-8000-4FA7-AE83-4B56020FF1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8AF6-89CD-4B51-8D7F-01A9B7892829}" type="datetimeFigureOut">
              <a:rPr lang="en-AU" smtClean="0"/>
              <a:t>7/07/2013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F3D-8000-4FA7-AE83-4B56020FF1A8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8AF6-89CD-4B51-8D7F-01A9B7892829}" type="datetimeFigureOut">
              <a:rPr lang="en-AU" smtClean="0"/>
              <a:t>7/07/2013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F3D-8000-4FA7-AE83-4B56020FF1A8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8AF6-89CD-4B51-8D7F-01A9B7892829}" type="datetimeFigureOut">
              <a:rPr lang="en-AU" smtClean="0"/>
              <a:t>7/07/2013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F3D-8000-4FA7-AE83-4B56020FF1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8AF6-89CD-4B51-8D7F-01A9B7892829}" type="datetimeFigureOut">
              <a:rPr lang="en-AU" smtClean="0"/>
              <a:t>7/07/2013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F3D-8000-4FA7-AE83-4B56020FF1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FCD8AF6-89CD-4B51-8D7F-01A9B7892829}" type="datetimeFigureOut">
              <a:rPr lang="en-AU" smtClean="0"/>
              <a:t>7/07/2013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C5F4F3D-8000-4FA7-AE83-4B56020FF1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FCD8AF6-89CD-4B51-8D7F-01A9B7892829}" type="datetimeFigureOut">
              <a:rPr lang="en-AU" smtClean="0"/>
              <a:t>7/07/2013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C5F4F3D-8000-4FA7-AE83-4B56020FF1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FCD8AF6-89CD-4B51-8D7F-01A9B7892829}" type="datetimeFigureOut">
              <a:rPr lang="en-AU" smtClean="0"/>
              <a:t>7/07/2013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C5F4F3D-8000-4FA7-AE83-4B56020FF1A8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sz="7200" dirty="0" smtClean="0"/>
              <a:t>Backward Mapping</a:t>
            </a:r>
            <a:endParaRPr lang="en-AU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Without building units of work ‘backward’ from key tasks, big ideas and performance standards, there are no clear priorities.</a:t>
            </a:r>
          </a:p>
          <a:p>
            <a:r>
              <a:rPr lang="en-AU" sz="1400" dirty="0" smtClean="0"/>
              <a:t>Wiggins &amp; </a:t>
            </a:r>
            <a:r>
              <a:rPr lang="en-AU" sz="1400" dirty="0" err="1" smtClean="0"/>
              <a:t>McTighe</a:t>
            </a:r>
            <a:r>
              <a:rPr lang="en-AU" sz="1400" dirty="0" smtClean="0"/>
              <a:t> ‘05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71294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196752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latin typeface="+mj-lt"/>
              </a:rPr>
              <a:t>Things to keep in mind…</a:t>
            </a:r>
            <a:endParaRPr lang="en-AU" sz="3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1988840"/>
            <a:ext cx="5184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Plan with your team!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Check in </a:t>
            </a:r>
            <a:r>
              <a:rPr lang="en-AU" smtClean="0"/>
              <a:t>and plan </a:t>
            </a:r>
            <a:r>
              <a:rPr lang="en-AU" dirty="0" smtClean="0"/>
              <a:t>fortnightly!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Backward planning is not really very backward. It’s really forward thinking!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Make sure you start in the right place….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3861048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Comic Sans MS" pitchFamily="66" charset="0"/>
              </a:rPr>
              <a:t>“If the ladder is not leaning against the right wall every step we take gets us to the wrong place faster…”</a:t>
            </a:r>
            <a:endParaRPr lang="en-AU" dirty="0">
              <a:latin typeface="Comic Sans MS" pitchFamily="66" charset="0"/>
            </a:endParaRPr>
          </a:p>
        </p:txBody>
      </p:sp>
      <p:pic>
        <p:nvPicPr>
          <p:cNvPr id="2051" name="Picture 3" descr="C:\Users\Gaby\AppData\Local\Microsoft\Windows\Temporary Internet Files\Content.IE5\EP8KUE0R\MC90038358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789040"/>
            <a:ext cx="1440160" cy="193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06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What is backward mapping?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119257"/>
            <a:ext cx="6552728" cy="2101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 smtClean="0"/>
              <a:t>Backward mapping is a way to use a </a:t>
            </a:r>
            <a:r>
              <a:rPr lang="en-AU" sz="3200" dirty="0" smtClean="0"/>
              <a:t>“concept”  or “big idea”  to </a:t>
            </a:r>
            <a:r>
              <a:rPr lang="en-AU" sz="3200" dirty="0" smtClean="0"/>
              <a:t>organise syllabus outcomes, content and assessment.</a:t>
            </a:r>
            <a:endParaRPr lang="en-AU" sz="3200" dirty="0"/>
          </a:p>
        </p:txBody>
      </p:sp>
      <p:pic>
        <p:nvPicPr>
          <p:cNvPr id="2050" name="Picture 2" descr="C:\Users\monica.cheung\AppData\Local\Microsoft\Windows\Temporary Internet Files\Content.IE5\QOIJFHFN\MC9004419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37112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onica.cheung\AppData\Local\Microsoft\Windows\Temporary Internet Files\Content.IE5\1LK3OC1N\MC9004344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041" y="4318678"/>
            <a:ext cx="1362075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7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backward mapping?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2965927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By thinking through the assessment upfront we ensure teaching is focused on the desired results.</a:t>
            </a:r>
          </a:p>
          <a:p>
            <a:r>
              <a:rPr lang="en-AU" dirty="0" smtClean="0"/>
              <a:t>“To begin with the end in mind means to start with a clear understanding of your destination.” Stephen Covey</a:t>
            </a:r>
          </a:p>
          <a:p>
            <a:endParaRPr lang="en-AU" dirty="0" smtClean="0"/>
          </a:p>
          <a:p>
            <a:r>
              <a:rPr lang="en-AU" dirty="0" smtClean="0"/>
              <a:t>Sound simple? It is…</a:t>
            </a:r>
            <a:endParaRPr lang="en-AU" dirty="0"/>
          </a:p>
        </p:txBody>
      </p:sp>
      <p:pic>
        <p:nvPicPr>
          <p:cNvPr id="1026" name="Picture 2" descr="C:\Users\Gaby\AppData\Local\Microsoft\Windows\Temporary Internet Files\Content.IE5\MOTP140T\MC9000562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1296144" cy="1602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80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The concept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Is the concept grounded in the syllabuses?</a:t>
            </a:r>
          </a:p>
          <a:p>
            <a:r>
              <a:rPr lang="en-AU" dirty="0" smtClean="0"/>
              <a:t>Does the concept capture the deep learning that you want students to have by the end of the unit of work?</a:t>
            </a:r>
          </a:p>
          <a:p>
            <a:r>
              <a:rPr lang="en-AU" dirty="0" smtClean="0"/>
              <a:t>Is the concept appropriate and relevant for your students at that moment in time?</a:t>
            </a:r>
          </a:p>
          <a:p>
            <a:r>
              <a:rPr lang="en-AU" dirty="0" smtClean="0"/>
              <a:t>How will you assess that the learning is successful</a:t>
            </a:r>
            <a:r>
              <a:rPr lang="en-AU" dirty="0" smtClean="0"/>
              <a:t>?</a:t>
            </a:r>
          </a:p>
          <a:p>
            <a:r>
              <a:rPr lang="en-AU" dirty="0" smtClean="0"/>
              <a:t>Sound a bit like the Quality Teaching Framework?</a:t>
            </a:r>
            <a:endParaRPr lang="en-AU" dirty="0"/>
          </a:p>
        </p:txBody>
      </p:sp>
      <p:pic>
        <p:nvPicPr>
          <p:cNvPr id="3074" name="Picture 2" descr="C:\Users\monica.cheung\AppData\Local\Microsoft\Windows\Temporary Internet Files\Content.IE5\TNL9TV2O\MP900309173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37" b="35681"/>
          <a:stretch/>
        </p:blipFill>
        <p:spPr bwMode="auto">
          <a:xfrm>
            <a:off x="6372200" y="6055591"/>
            <a:ext cx="2589460" cy="61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onica.cheung\AppData\Local\Microsoft\Windows\Temporary Internet Files\Content.IE5\CE4ANAP4\MP90043875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930" y="908720"/>
            <a:ext cx="1193758" cy="177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7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The overarching question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/>
              <a:t>Pose an overarching key question or essential learning </a:t>
            </a:r>
            <a:r>
              <a:rPr lang="en-AU" sz="3200" dirty="0" smtClean="0"/>
              <a:t>statement. This should </a:t>
            </a:r>
            <a:r>
              <a:rPr lang="en-AU" sz="3200" dirty="0"/>
              <a:t>encapsulate what students need to learn by the end of the unit.</a:t>
            </a:r>
          </a:p>
        </p:txBody>
      </p:sp>
      <p:pic>
        <p:nvPicPr>
          <p:cNvPr id="4098" name="Picture 2" descr="C:\Users\monica.cheung\AppData\Local\Microsoft\Windows\Temporary Internet Files\Content.IE5\QOIJFHFN\MM90028387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293096"/>
            <a:ext cx="1368152" cy="199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84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Concept Maps- begins with a ‘big picture’ concept and/or </a:t>
            </a:r>
            <a:r>
              <a:rPr lang="en-AU" dirty="0" smtClean="0"/>
              <a:t>focus or key </a:t>
            </a:r>
            <a:r>
              <a:rPr lang="en-AU" dirty="0"/>
              <a:t>question.</a:t>
            </a:r>
            <a:endParaRPr lang="en-AU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4563628" y="2644829"/>
            <a:ext cx="0" cy="289859"/>
          </a:xfrm>
          <a:prstGeom prst="line">
            <a:avLst/>
          </a:prstGeom>
          <a:noFill/>
          <a:ln w="19050">
            <a:solidFill>
              <a:srgbClr val="76923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5458240" y="4458919"/>
            <a:ext cx="263685" cy="315582"/>
          </a:xfrm>
          <a:prstGeom prst="line">
            <a:avLst/>
          </a:prstGeom>
          <a:noFill/>
          <a:ln w="19050">
            <a:solidFill>
              <a:srgbClr val="76923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5590082" y="2923021"/>
            <a:ext cx="270596" cy="289858"/>
          </a:xfrm>
          <a:prstGeom prst="line">
            <a:avLst/>
          </a:prstGeom>
          <a:noFill/>
          <a:ln w="19050">
            <a:solidFill>
              <a:srgbClr val="76923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3451146" y="4441145"/>
            <a:ext cx="213428" cy="333356"/>
          </a:xfrm>
          <a:prstGeom prst="line">
            <a:avLst/>
          </a:prstGeom>
          <a:noFill/>
          <a:ln w="19050">
            <a:solidFill>
              <a:srgbClr val="76923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 flipV="1">
            <a:off x="3272939" y="2986300"/>
            <a:ext cx="284921" cy="216840"/>
          </a:xfrm>
          <a:prstGeom prst="line">
            <a:avLst/>
          </a:prstGeom>
          <a:noFill/>
          <a:ln w="19050">
            <a:solidFill>
              <a:srgbClr val="76923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3191594" y="2934688"/>
            <a:ext cx="2744068" cy="1730300"/>
          </a:xfrm>
          <a:prstGeom prst="ellipse">
            <a:avLst/>
          </a:prstGeom>
          <a:solidFill>
            <a:srgbClr val="E25942"/>
          </a:soli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AU" sz="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A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Concepts: </a:t>
            </a:r>
            <a:r>
              <a:rPr kumimoji="0" lang="en-AU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Communication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AU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Key question: </a:t>
            </a:r>
            <a:r>
              <a:rPr kumimoji="0" lang="en-AU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Why</a:t>
            </a:r>
            <a:r>
              <a:rPr kumimoji="0" lang="en-AU" sz="105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do we communicate?</a:t>
            </a:r>
            <a:endParaRPr kumimoji="0" lang="en-A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9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 dirty="0" smtClean="0"/>
              <a:t>Build out with Core </a:t>
            </a:r>
            <a:r>
              <a:rPr lang="en-AU" dirty="0" smtClean="0"/>
              <a:t>questions</a:t>
            </a:r>
            <a:endParaRPr lang="en-AU" dirty="0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60" y="2420888"/>
            <a:ext cx="6691907" cy="374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35896" y="4068132"/>
            <a:ext cx="1944216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Concepts: </a:t>
            </a:r>
            <a:r>
              <a:rPr kumimoji="0" lang="en-A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Communication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Key question: </a:t>
            </a:r>
            <a:r>
              <a:rPr kumimoji="0" lang="en-A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Why</a:t>
            </a:r>
            <a:r>
              <a:rPr kumimoji="0" lang="en-AU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do we communicate?</a:t>
            </a:r>
            <a:endParaRPr kumimoji="0" lang="en-A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5474" y="3340422"/>
            <a:ext cx="16561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>
                <a:latin typeface="Comic Sans MS" pitchFamily="66" charset="0"/>
              </a:rPr>
              <a:t>How do we know who the audience is for a text?</a:t>
            </a:r>
            <a:endParaRPr lang="en-AU" sz="11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AU" dirty="0"/>
              <a:t>Extended questions for differentiation...</a:t>
            </a:r>
            <a:endParaRPr lang="en-AU" dirty="0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60" y="2420888"/>
            <a:ext cx="6691907" cy="374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35896" y="4068132"/>
            <a:ext cx="1944216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Concepts: </a:t>
            </a:r>
            <a:r>
              <a:rPr kumimoji="0" lang="en-A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Communication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Key question: </a:t>
            </a:r>
            <a:r>
              <a:rPr kumimoji="0" lang="en-A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Why</a:t>
            </a:r>
            <a:r>
              <a:rPr kumimoji="0" lang="en-AU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do we communicate?</a:t>
            </a:r>
            <a:endParaRPr kumimoji="0" lang="en-A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5474" y="3340422"/>
            <a:ext cx="16561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>
                <a:latin typeface="Comic Sans MS" pitchFamily="66" charset="0"/>
              </a:rPr>
              <a:t>How do we know who the audience is for a text?</a:t>
            </a:r>
            <a:endParaRPr lang="en-AU" sz="1100" dirty="0"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404084" y="1844824"/>
            <a:ext cx="1656184" cy="100811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6533119" y="2033823"/>
            <a:ext cx="1398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omic Sans MS" pitchFamily="66" charset="0"/>
              </a:rPr>
              <a:t>Can there be more than one audience?</a:t>
            </a:r>
            <a:endParaRPr lang="en-AU" sz="1200" dirty="0"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732240" y="2780928"/>
            <a:ext cx="72008" cy="36004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4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AU" dirty="0" smtClean="0"/>
              <a:t>Support </a:t>
            </a:r>
            <a:r>
              <a:rPr lang="en-AU" dirty="0"/>
              <a:t>questions for differentiation...</a:t>
            </a:r>
            <a:endParaRPr lang="en-AU" dirty="0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60" y="2420888"/>
            <a:ext cx="6691907" cy="374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35896" y="4068132"/>
            <a:ext cx="1944216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Concepts: </a:t>
            </a:r>
            <a:r>
              <a:rPr kumimoji="0" lang="en-A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Communication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Key question: </a:t>
            </a:r>
            <a:r>
              <a:rPr kumimoji="0" lang="en-A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Why</a:t>
            </a:r>
            <a:r>
              <a:rPr kumimoji="0" lang="en-AU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do we communicate?</a:t>
            </a:r>
            <a:endParaRPr kumimoji="0" lang="en-A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5474" y="3340422"/>
            <a:ext cx="16561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>
                <a:latin typeface="Comic Sans MS" pitchFamily="66" charset="0"/>
              </a:rPr>
              <a:t>How do we know who the audience is for a text?</a:t>
            </a:r>
            <a:endParaRPr lang="en-AU" sz="1100" dirty="0"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404084" y="1844824"/>
            <a:ext cx="1656184" cy="100811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6533119" y="2033823"/>
            <a:ext cx="1398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omic Sans MS" pitchFamily="66" charset="0"/>
              </a:rPr>
              <a:t>Can there be more than one audience?</a:t>
            </a:r>
            <a:endParaRPr lang="en-AU" sz="1200" dirty="0"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732240" y="2780928"/>
            <a:ext cx="72008" cy="36004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6963566" y="4432334"/>
            <a:ext cx="967666" cy="6528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6994523" y="4574093"/>
            <a:ext cx="90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 smtClean="0">
                <a:latin typeface="Comic Sans MS" pitchFamily="66" charset="0"/>
              </a:rPr>
              <a:t>What is an audience?</a:t>
            </a:r>
            <a:endParaRPr lang="en-AU" sz="900" b="1" dirty="0">
              <a:latin typeface="Comic Sans MS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232175" y="4221088"/>
            <a:ext cx="76129" cy="211246"/>
          </a:xfrm>
          <a:prstGeom prst="straightConnector1">
            <a:avLst/>
          </a:prstGeom>
          <a:ln w="158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9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Backward Mapping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hat is backward mapping?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The concept 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The overarching question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Concept Maps- begins with a ‘big picture’ concept and/or focus question.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Concept/Key Question&amp;quot;&quot;/&gt;&lt;property id=&quot;20307&quot; value=&quot;262&quot;/&gt;&lt;/object&gt;&lt;object type=&quot;3&quot; unique_id=&quot;10010&quot;&gt;&lt;property id=&quot;20148&quot; value=&quot;5&quot;/&gt;&lt;property id=&quot;20300&quot; value=&quot;Slide 7&quot;/&gt;&lt;property id=&quot;20307&quot; value=&quot;263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object type=&quot;3&quot; unique_id=&quot;10012&quot;&gt;&lt;property id=&quot;20148&quot; value=&quot;5&quot;/&gt;&lt;property id=&quot;20300&quot; value=&quot;Slide 9&quot;/&gt;&lt;property id=&quot;20307&quot; value=&quot;265&quot;/&gt;&lt;/object&gt;&lt;object type=&quot;3&quot; unique_id=&quot;10013&quot;&gt;&lt;property id=&quot;20148&quot; value=&quot;5&quot;/&gt;&lt;property id=&quot;20300&quot; value=&quot;Slide 10&quot;/&gt;&lt;property id=&quot;20307&quot; value=&quot;26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275</TotalTime>
  <Words>396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Pushpin</vt:lpstr>
      <vt:lpstr>Backward Mapping</vt:lpstr>
      <vt:lpstr>What is backward mapping?</vt:lpstr>
      <vt:lpstr>Why backward mapping?</vt:lpstr>
      <vt:lpstr>The concept </vt:lpstr>
      <vt:lpstr>The overarching question</vt:lpstr>
      <vt:lpstr>Concept Maps- begins with a ‘big picture’ concept and/or focus or key question.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Backward Mapping</dc:title>
  <dc:creator>Monica Cheung</dc:creator>
  <cp:lastModifiedBy>Gaby Aitkin</cp:lastModifiedBy>
  <cp:revision>14</cp:revision>
  <dcterms:created xsi:type="dcterms:W3CDTF">2013-06-07T00:55:23Z</dcterms:created>
  <dcterms:modified xsi:type="dcterms:W3CDTF">2013-07-07T05:52:53Z</dcterms:modified>
</cp:coreProperties>
</file>